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ppt/revisionInfo.xml" ContentType="application/vnd.ms-powerpoint.revisioninfo+xml"/>
  <Override PartName="/docProps/custom.xml" ContentType="application/vnd.openxmlformats-officedocument.custom-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61" d="100"/>
          <a:sy n="61" d="100"/>
        </p:scale>
        <p:origin x="326" y="3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openxmlformats.org/officeDocument/2006/relationships/customXml" Target="../customXml/item4.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vm.edu/~transctr/pdf/" TargetMode="External"/><Relationship Id="rId7"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5.xml"/><Relationship Id="rId6" Type="http://schemas.openxmlformats.org/officeDocument/2006/relationships/hyperlink" Target="http://http/vtrans.vermont.gov/boards-councils/stic" TargetMode="External"/><Relationship Id="rId5" Type="http://schemas.openxmlformats.org/officeDocument/2006/relationships/hyperlink" Target="http://vtrans.vermont.gov/planning/research" TargetMode="External"/><Relationship Id="rId4" Type="http://schemas.openxmlformats.org/officeDocument/2006/relationships/hyperlink" Target="http://vtrans.vermont.gov/planning/research/2017symposi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ReInvestment In Vermont\Reports\FiguresAndTables\DisinvestmentStrategiesOverview.tif"/>
          <p:cNvPicPr>
            <a:picLocks noChangeAspect="1"/>
          </p:cNvPicPr>
          <p:nvPr/>
        </p:nvPicPr>
        <p:blipFill rotWithShape="1">
          <a:blip r:embed="rId2" cstate="print">
            <a:extLst>
              <a:ext uri="{28A0092B-C50C-407E-A947-70E740481C1C}">
                <a14:useLocalDpi xmlns:a14="http://schemas.microsoft.com/office/drawing/2010/main" val="0"/>
              </a:ext>
            </a:extLst>
          </a:blip>
          <a:srcRect l="7408" t="2665" r="6942"/>
          <a:stretch/>
        </p:blipFill>
        <p:spPr bwMode="auto">
          <a:xfrm>
            <a:off x="3742283" y="4286250"/>
            <a:ext cx="3972967" cy="2539544"/>
          </a:xfrm>
          <a:prstGeom prst="rect">
            <a:avLst/>
          </a:prstGeom>
          <a:noFill/>
          <a:ln>
            <a:noFill/>
          </a:ln>
          <a:extLst>
            <a:ext uri="{53640926-AAD7-44D8-BBD7-CCE9431645EC}">
              <a14:shadowObscured xmlns:a14="http://schemas.microsoft.com/office/drawing/2010/main"/>
            </a:ext>
          </a:extLst>
        </p:spPr>
      </p:pic>
      <p:graphicFrame>
        <p:nvGraphicFramePr>
          <p:cNvPr id="29" name="object 29"/>
          <p:cNvGraphicFramePr>
            <a:graphicFrameLocks noGrp="1"/>
          </p:cNvGraphicFramePr>
          <p:nvPr>
            <p:extLst>
              <p:ext uri="{D42A27DB-BD31-4B8C-83A1-F6EECF244321}">
                <p14:modId xmlns:p14="http://schemas.microsoft.com/office/powerpoint/2010/main" val="2287213141"/>
              </p:ext>
            </p:extLst>
          </p:nvPr>
        </p:nvGraphicFramePr>
        <p:xfrm>
          <a:off x="393538" y="420078"/>
          <a:ext cx="6872287" cy="9748534"/>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val="20000"/>
                    </a:ext>
                  </a:extLst>
                </a:gridCol>
                <a:gridCol w="4991752">
                  <a:extLst>
                    <a:ext uri="{9D8B030D-6E8A-4147-A177-3AD203B41FA5}">
                      <a16:colId xmlns:a16="http://schemas.microsoft.com/office/drawing/2014/main" val="20001"/>
                    </a:ext>
                  </a:extLst>
                </a:gridCol>
              </a:tblGrid>
              <a:tr h="48109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0"/>
                  </a:ext>
                </a:extLst>
              </a:tr>
              <a:tr h="888165">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0"/>
                        </a:spcBef>
                      </a:pPr>
                      <a:endParaRPr lang="en-US" sz="1800" b="1" spc="35" dirty="0">
                        <a:solidFill>
                          <a:srgbClr val="231F20"/>
                        </a:solidFill>
                        <a:effectLst/>
                        <a:latin typeface="Franklin Gothic Medium" panose="020B0603020102020204" pitchFamily="34" charset="0"/>
                        <a:ea typeface="+mn-ea"/>
                        <a:cs typeface="+mn-cs"/>
                      </a:endParaRPr>
                    </a:p>
                    <a:p>
                      <a:pPr marL="196850" marR="186055">
                        <a:lnSpc>
                          <a:spcPts val="1800"/>
                        </a:lnSpc>
                        <a:spcBef>
                          <a:spcPts val="0"/>
                        </a:spcBef>
                      </a:pPr>
                      <a:r>
                        <a:rPr lang="en-US" sz="1800" dirty="0">
                          <a:solidFill>
                            <a:schemeClr val="tx1"/>
                          </a:solidFill>
                          <a:effectLst/>
                          <a:latin typeface="+mn-lt"/>
                          <a:ea typeface="+mn-ea"/>
                          <a:cs typeface="+mn-cs"/>
                        </a:rPr>
                        <a:t>Examining the Potential Impacts of Maintenance Investment and Capital Reinvestment in Vermont’s Roadway Infrastructure Network</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532899">
                <a:tc>
                  <a:txBody>
                    <a:bodyPr/>
                    <a:lstStyle/>
                    <a:p>
                      <a:pPr algn="ctr"/>
                      <a:r>
                        <a:rPr lang="en-US" sz="1800" b="1" dirty="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2"/>
                  </a:ext>
                </a:extLst>
              </a:tr>
              <a:tr h="7736168">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a:solidFill>
                            <a:srgbClr val="231F20"/>
                          </a:solidFill>
                          <a:latin typeface="Palatino Linotype" panose="02040502050505030304" pitchFamily="18" charset="0"/>
                          <a:cs typeface="Calibri"/>
                        </a:rPr>
                        <a:t>Examining the Potential Impacts of Maintenance Investment and Capital Reinvestment in Vermont’s Roadway Infrastructure Network</a:t>
                      </a: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a:solidFill>
                            <a:srgbClr val="231F20"/>
                          </a:solidFill>
                          <a:latin typeface="Palatino Linotype" panose="02040502050505030304" pitchFamily="18" charset="0"/>
                          <a:cs typeface="Calibri"/>
                        </a:rPr>
                        <a:t>September 2015</a:t>
                      </a:r>
                      <a:r>
                        <a:rPr lang="en-US" sz="850" spc="-10" baseline="0" dirty="0">
                          <a:solidFill>
                            <a:srgbClr val="231F20"/>
                          </a:solidFill>
                          <a:latin typeface="Palatino Linotype" panose="02040502050505030304" pitchFamily="18" charset="0"/>
                          <a:cs typeface="Calibri"/>
                        </a:rPr>
                        <a:t> – November 2016</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lang="en-US" sz="1000" b="1" spc="15" dirty="0">
                          <a:solidFill>
                            <a:srgbClr val="231F20"/>
                          </a:solidFill>
                          <a:latin typeface="Franklin Gothic Book" panose="020B0503020102020204" pitchFamily="34" charset="0"/>
                          <a:cs typeface="Calibri"/>
                        </a:rPr>
                        <a:t>RESEARCH</a:t>
                      </a:r>
                      <a:r>
                        <a:rPr lang="en-US" sz="1000" b="1" spc="15" baseline="0" dirty="0">
                          <a:solidFill>
                            <a:srgbClr val="231F20"/>
                          </a:solidFill>
                          <a:latin typeface="Franklin Gothic Book" panose="020B0503020102020204" pitchFamily="34" charset="0"/>
                          <a:cs typeface="Calibri"/>
                        </a:rPr>
                        <a:t> TEAM</a:t>
                      </a:r>
                      <a:endParaRPr sz="1000" dirty="0">
                        <a:latin typeface="Franklin Gothic Book" panose="020B0503020102020204" pitchFamily="34" charset="0"/>
                        <a:cs typeface="Calibri"/>
                      </a:endParaRPr>
                    </a:p>
                    <a:p>
                      <a:pPr marL="152400">
                        <a:lnSpc>
                          <a:spcPct val="100000"/>
                        </a:lnSpc>
                        <a:spcBef>
                          <a:spcPts val="300"/>
                        </a:spcBef>
                      </a:pPr>
                      <a:r>
                        <a:rPr lang="en-US" sz="800" spc="-20" dirty="0">
                          <a:solidFill>
                            <a:srgbClr val="231F20"/>
                          </a:solidFill>
                          <a:latin typeface="Palatino Linotype" panose="02040502050505030304" pitchFamily="18" charset="0"/>
                          <a:cs typeface="Calibri"/>
                        </a:rPr>
                        <a:t>David Novak, UVM, PI </a:t>
                      </a:r>
                    </a:p>
                    <a:p>
                      <a:pPr marL="152400">
                        <a:lnSpc>
                          <a:spcPct val="100000"/>
                        </a:lnSpc>
                        <a:spcBef>
                          <a:spcPts val="300"/>
                        </a:spcBef>
                      </a:pPr>
                      <a:r>
                        <a:rPr lang="en-US" sz="800" spc="-20" dirty="0">
                          <a:solidFill>
                            <a:srgbClr val="231F20"/>
                          </a:solidFill>
                          <a:latin typeface="Palatino Linotype" panose="02040502050505030304" pitchFamily="18" charset="0"/>
                          <a:cs typeface="Calibri"/>
                        </a:rPr>
                        <a:t>James</a:t>
                      </a:r>
                      <a:r>
                        <a:rPr lang="en-US" sz="800" spc="-20" baseline="0" dirty="0">
                          <a:solidFill>
                            <a:srgbClr val="231F20"/>
                          </a:solidFill>
                          <a:latin typeface="Palatino Linotype" panose="02040502050505030304" pitchFamily="18" charset="0"/>
                          <a:cs typeface="Calibri"/>
                        </a:rPr>
                        <a:t> Sullivan</a:t>
                      </a:r>
                    </a:p>
                    <a:p>
                      <a:pPr marL="152400">
                        <a:lnSpc>
                          <a:spcPct val="100000"/>
                        </a:lnSpc>
                        <a:spcBef>
                          <a:spcPts val="300"/>
                        </a:spcBef>
                      </a:pPr>
                      <a:r>
                        <a:rPr lang="en-US" sz="800" spc="-20" baseline="0" dirty="0">
                          <a:solidFill>
                            <a:srgbClr val="231F20"/>
                          </a:solidFill>
                          <a:latin typeface="Palatino Linotype" panose="02040502050505030304" pitchFamily="18" charset="0"/>
                          <a:cs typeface="Calibri"/>
                        </a:rPr>
                        <a:t>Jon Dowds</a:t>
                      </a:r>
                    </a:p>
                    <a:p>
                      <a:pPr marL="152400">
                        <a:lnSpc>
                          <a:spcPct val="100000"/>
                        </a:lnSpc>
                        <a:spcBef>
                          <a:spcPts val="300"/>
                        </a:spcBef>
                      </a:pPr>
                      <a:r>
                        <a:rPr lang="en-US" sz="800" spc="-20" baseline="0" dirty="0">
                          <a:solidFill>
                            <a:srgbClr val="231F20"/>
                          </a:solidFill>
                          <a:latin typeface="Palatino Linotype" panose="02040502050505030304" pitchFamily="18" charset="0"/>
                          <a:cs typeface="Calibri"/>
                        </a:rPr>
                        <a:t>Karen Sentoff</a:t>
                      </a:r>
                      <a:endParaRPr sz="800" dirty="0">
                        <a:latin typeface="Palatino Linotype" panose="02040502050505030304" pitchFamily="18" charset="0"/>
                        <a:cs typeface="Calibri"/>
                      </a:endParaRPr>
                    </a:p>
                    <a:p>
                      <a:pPr marL="152400">
                        <a:lnSpc>
                          <a:spcPct val="100000"/>
                        </a:lnSpc>
                      </a:pPr>
                      <a:endParaRPr lang="en-US" sz="1050" b="1" spc="-120" dirty="0">
                        <a:solidFill>
                          <a:srgbClr val="231F20"/>
                        </a:solidFill>
                        <a:latin typeface="Calibri"/>
                        <a:cs typeface="Calibri"/>
                      </a:endParaRPr>
                    </a:p>
                    <a:p>
                      <a:pPr marL="152400">
                        <a:lnSpc>
                          <a:spcPct val="100000"/>
                        </a:lnSpc>
                      </a:pPr>
                      <a:r>
                        <a:rPr lang="en-US" sz="1050" b="1" spc="-120" dirty="0">
                          <a:solidFill>
                            <a:srgbClr val="231F20"/>
                          </a:solidFill>
                          <a:latin typeface="Franklin Gothic Book" panose="020B0503020102020204" pitchFamily="34" charset="0"/>
                          <a:cs typeface="Calibri"/>
                        </a:rPr>
                        <a:t>VTRANS </a:t>
                      </a:r>
                      <a:r>
                        <a:rPr sz="1050" b="1" spc="-12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CONTACT</a:t>
                      </a:r>
                      <a:r>
                        <a:rPr lang="en-US" sz="1050" b="1" spc="-10" dirty="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a:solidFill>
                            <a:srgbClr val="231F20"/>
                          </a:solidFill>
                          <a:latin typeface="Palatino Linotype" panose="02040502050505030304" pitchFamily="18" charset="0"/>
                          <a:cs typeface="Calibri"/>
                        </a:rPr>
                        <a:t>Joe</a:t>
                      </a:r>
                      <a:r>
                        <a:rPr lang="en-US" sz="900" spc="-20" baseline="0" dirty="0">
                          <a:solidFill>
                            <a:srgbClr val="231F20"/>
                          </a:solidFill>
                          <a:latin typeface="Palatino Linotype" panose="02040502050505030304" pitchFamily="18" charset="0"/>
                          <a:cs typeface="Calibri"/>
                        </a:rPr>
                        <a:t> </a:t>
                      </a:r>
                      <a:r>
                        <a:rPr lang="en-US" sz="900" spc="-20" baseline="0" dirty="0" err="1">
                          <a:solidFill>
                            <a:srgbClr val="231F20"/>
                          </a:solidFill>
                          <a:latin typeface="Palatino Linotype" panose="02040502050505030304" pitchFamily="18" charset="0"/>
                          <a:cs typeface="Calibri"/>
                        </a:rPr>
                        <a:t>Segale</a:t>
                      </a:r>
                      <a:r>
                        <a:rPr lang="en-US" sz="900" spc="-20" baseline="0" dirty="0">
                          <a:solidFill>
                            <a:srgbClr val="231F20"/>
                          </a:solidFill>
                          <a:latin typeface="Palatino Linotype" panose="02040502050505030304" pitchFamily="18" charset="0"/>
                          <a:cs typeface="Calibri"/>
                        </a:rPr>
                        <a:t> – </a:t>
                      </a:r>
                      <a:r>
                        <a:rPr lang="en-US" sz="900" i="1" spc="-20" baseline="0" dirty="0">
                          <a:solidFill>
                            <a:srgbClr val="231F20"/>
                          </a:solidFill>
                          <a:latin typeface="Palatino Linotype" panose="02040502050505030304" pitchFamily="18" charset="0"/>
                          <a:cs typeface="Calibri"/>
                        </a:rPr>
                        <a:t>Director of Policy, Planning &amp; Research Bureau </a:t>
                      </a:r>
                      <a:endParaRPr lang="en-US" sz="850" spc="-35" dirty="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dirty="0">
                          <a:solidFill>
                            <a:srgbClr val="231F20"/>
                          </a:solidFill>
                          <a:latin typeface="Palatino Linotype" panose="02040502050505030304" pitchFamily="18" charset="0"/>
                          <a:cs typeface="Calibri"/>
                          <a:hlinkClick r:id="rId3"/>
                        </a:rPr>
                        <a:t>Research </a:t>
                      </a:r>
                      <a:r>
                        <a:rPr lang="en-US" sz="850" i="1" baseline="0" dirty="0">
                          <a:solidFill>
                            <a:srgbClr val="231F20"/>
                          </a:solidFill>
                          <a:latin typeface="Palatino Linotype" panose="02040502050505030304" pitchFamily="18" charset="0"/>
                          <a:cs typeface="Calibri"/>
                          <a:hlinkClick r:id="rId3"/>
                        </a:rPr>
                        <a:t>will add link to the final report  and other materials on </a:t>
                      </a:r>
                      <a:r>
                        <a:rPr lang="en-US" sz="850" i="1" baseline="0" dirty="0" err="1">
                          <a:solidFill>
                            <a:srgbClr val="231F20"/>
                          </a:solidFill>
                          <a:latin typeface="Palatino Linotype" panose="02040502050505030304" pitchFamily="18" charset="0"/>
                          <a:cs typeface="Calibri"/>
                          <a:hlinkClick r:id="rId3"/>
                        </a:rPr>
                        <a:t>VTrans</a:t>
                      </a:r>
                      <a:r>
                        <a:rPr lang="en-US" sz="850" i="1" baseline="0" dirty="0">
                          <a:solidFill>
                            <a:srgbClr val="231F20"/>
                          </a:solidFill>
                          <a:latin typeface="Palatino Linotype" panose="02040502050505030304" pitchFamily="18" charset="0"/>
                          <a:cs typeface="Calibri"/>
                          <a:hlinkClick r:id="rId3"/>
                        </a:rPr>
                        <a:t> website</a:t>
                      </a:r>
                      <a:endParaRPr lang="en-US" sz="850" i="1" baseline="0" dirty="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dirty="0">
                        <a:latin typeface="Times New Roman"/>
                        <a:cs typeface="Times New Roman"/>
                      </a:endParaRPr>
                    </a:p>
                    <a:p>
                      <a:pPr marL="152400" marR="154940">
                        <a:lnSpc>
                          <a:spcPts val="1000"/>
                        </a:lnSpc>
                        <a:spcBef>
                          <a:spcPts val="290"/>
                        </a:spcBef>
                      </a:pPr>
                      <a:endParaRPr lang="en-US" sz="850" dirty="0">
                        <a:latin typeface="Times New Roman"/>
                        <a:cs typeface="Times New Roman"/>
                      </a:endParaRPr>
                    </a:p>
                    <a:p>
                      <a:pPr marL="152400" marR="154940">
                        <a:lnSpc>
                          <a:spcPts val="1000"/>
                        </a:lnSpc>
                        <a:spcBef>
                          <a:spcPts val="290"/>
                        </a:spcBef>
                      </a:pPr>
                      <a:endParaRPr lang="en-US" sz="850" dirty="0">
                        <a:latin typeface="Times New Roman"/>
                        <a:cs typeface="Times New Roman"/>
                      </a:endParaRP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r>
                        <a:rPr lang="en-US" sz="850" dirty="0">
                          <a:latin typeface="Palatino Linotype" panose="02040502050505030304" pitchFamily="18" charset="0"/>
                          <a:cs typeface="Times New Roman"/>
                        </a:rPr>
                        <a:t>This fact sheet</a:t>
                      </a:r>
                      <a:r>
                        <a:rPr lang="en-US" sz="850" baseline="0" dirty="0">
                          <a:latin typeface="Palatino Linotype" panose="02040502050505030304" pitchFamily="18" charset="0"/>
                          <a:cs typeface="Times New Roman"/>
                        </a:rPr>
                        <a:t> was prepared for the 2017 </a:t>
                      </a:r>
                      <a:r>
                        <a:rPr lang="en-US" sz="850" baseline="0" dirty="0" err="1">
                          <a:latin typeface="Palatino Linotype" panose="02040502050505030304" pitchFamily="18" charset="0"/>
                          <a:cs typeface="Times New Roman"/>
                        </a:rPr>
                        <a:t>VTrans</a:t>
                      </a:r>
                      <a:r>
                        <a:rPr lang="en-US" sz="850" baseline="0" dirty="0">
                          <a:latin typeface="Palatino Linotype" panose="02040502050505030304" pitchFamily="18" charset="0"/>
                          <a:cs typeface="Times New Roman"/>
                        </a:rPr>
                        <a:t> Research Symposium &amp; STIC Annual Meeting held </a:t>
                      </a:r>
                      <a:r>
                        <a:rPr lang="en-US" sz="850" b="1" baseline="0" dirty="0">
                          <a:latin typeface="Palatino Linotype" panose="02040502050505030304" pitchFamily="18" charset="0"/>
                          <a:cs typeface="Times New Roman"/>
                        </a:rPr>
                        <a:t>on September 28, 2017</a:t>
                      </a:r>
                      <a:r>
                        <a:rPr lang="en-US" sz="850" baseline="0" dirty="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Fact sheets can be found for additional projects featured at the 2017 Symposium at </a:t>
                      </a:r>
                      <a:r>
                        <a:rPr lang="en-US" sz="850" baseline="0" dirty="0">
                          <a:latin typeface="Palatino Linotype" panose="02040502050505030304" pitchFamily="18" charset="0"/>
                          <a:cs typeface="Times New Roman"/>
                          <a:hlinkClick r:id="rId4"/>
                        </a:rPr>
                        <a:t>http://vtrans.vermont.gov/planning/research/2017symposium</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Research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5"/>
                        </a:rPr>
                        <a:t>http://vtrans.vermont.gov/planning/research</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STIC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6"/>
                        </a:rPr>
                        <a:t>http://vtrans.vermont.gov/boards-councils/stic</a:t>
                      </a:r>
                      <a:r>
                        <a:rPr lang="en-US" sz="850" baseline="0" dirty="0">
                          <a:latin typeface="Palatino Linotype" panose="02040502050505030304" pitchFamily="18" charset="0"/>
                          <a:cs typeface="Times New Roman"/>
                        </a:rPr>
                        <a:t>  </a:t>
                      </a:r>
                      <a:endParaRPr lang="en-US"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45720" indent="0" algn="just">
                        <a:lnSpc>
                          <a:spcPct val="100000"/>
                        </a:lnSpc>
                        <a:spcBef>
                          <a:spcPts val="300"/>
                        </a:spcBef>
                        <a:spcAft>
                          <a:spcPts val="0"/>
                        </a:spcAft>
                      </a:pPr>
                      <a:r>
                        <a:rPr lang="en-US" sz="1400" b="1" spc="20" dirty="0">
                          <a:solidFill>
                            <a:srgbClr val="231F20"/>
                          </a:solidFill>
                          <a:latin typeface="Franklin Gothic Book" panose="020B0503020102020204" pitchFamily="34" charset="0"/>
                          <a:cs typeface="Calibri"/>
                        </a:rPr>
                        <a:t>Introduction</a:t>
                      </a:r>
                      <a:endParaRPr lang="en-US" sz="1400" b="1" spc="20" baseline="0" dirty="0">
                        <a:solidFill>
                          <a:srgbClr val="231F20"/>
                        </a:solidFill>
                        <a:latin typeface="Franklin Gothic Book" panose="020B0503020102020204" pitchFamily="34" charset="0"/>
                        <a:cs typeface="Calibri"/>
                      </a:endParaRPr>
                    </a:p>
                    <a:p>
                      <a:pPr marL="45720" indent="0" algn="just">
                        <a:lnSpc>
                          <a:spcPct val="100000"/>
                        </a:lnSpc>
                        <a:spcBef>
                          <a:spcPts val="300"/>
                        </a:spcBef>
                        <a:spcAft>
                          <a:spcPts val="0"/>
                        </a:spcAft>
                      </a:pPr>
                      <a:r>
                        <a:rPr lang="en-US" sz="900" dirty="0">
                          <a:solidFill>
                            <a:schemeClr val="tx1"/>
                          </a:solidFill>
                          <a:effectLst/>
                          <a:latin typeface="Palatino Linotype" panose="02040502050505030304" pitchFamily="18" charset="0"/>
                          <a:ea typeface="+mn-ea"/>
                          <a:cs typeface="+mn-cs"/>
                        </a:rPr>
                        <a:t>Throughout the US, organizations responsible for building and maintaining transportation infrastructure are facing growing fiscal constraints. In response, transportation investment strategies have shifted away from capacity-expansion-based approaches to more innovative approaches focused on the most important or “critical” assets.  Intentionally reallocating funds and resources from low priority assets or programs to the most critical assets or programs has been broadly defined as strategic disinvestment.  Prioritizing assets based on network criticality and access</a:t>
                      </a:r>
                      <a:r>
                        <a:rPr lang="en-US" sz="900" baseline="0" dirty="0">
                          <a:solidFill>
                            <a:schemeClr val="tx1"/>
                          </a:solidFill>
                          <a:effectLst/>
                          <a:latin typeface="Palatino Linotype" panose="02040502050505030304" pitchFamily="18" charset="0"/>
                          <a:ea typeface="+mn-ea"/>
                          <a:cs typeface="+mn-cs"/>
                        </a:rPr>
                        <a:t> to </a:t>
                      </a:r>
                      <a:r>
                        <a:rPr lang="en-US" sz="900" dirty="0">
                          <a:solidFill>
                            <a:schemeClr val="tx1"/>
                          </a:solidFill>
                          <a:effectLst/>
                          <a:latin typeface="Palatino Linotype" panose="02040502050505030304" pitchFamily="18" charset="0"/>
                          <a:ea typeface="+mn-ea"/>
                          <a:cs typeface="+mn-cs"/>
                        </a:rPr>
                        <a:t>emergency services is one basis for making strategic disinvestment decisions. As states like Vermont consider implementing disinvestment strategies, the possible social and economic consequences associated with those decisions should also be considered; particularly in the context of whether disinvestment decisions may disproportionately impact populations that are classified as “vulnerable”.</a:t>
                      </a:r>
                      <a:r>
                        <a:rPr lang="en-US" sz="850" dirty="0">
                          <a:solidFill>
                            <a:schemeClr val="tx1"/>
                          </a:solidFill>
                          <a:effectLst/>
                          <a:latin typeface="Palatino Linotype" panose="02040502050505030304" pitchFamily="18" charset="0"/>
                          <a:ea typeface="+mn-ea"/>
                          <a:cs typeface="+mn-cs"/>
                        </a:rPr>
                        <a:t> </a:t>
                      </a:r>
                    </a:p>
                    <a:p>
                      <a:pPr marL="45720" marR="1379855" indent="0" algn="just">
                        <a:lnSpc>
                          <a:spcPct val="100000"/>
                        </a:lnSpc>
                        <a:spcBef>
                          <a:spcPts val="300"/>
                        </a:spcBef>
                        <a:spcAft>
                          <a:spcPts val="0"/>
                        </a:spcAft>
                      </a:pPr>
                      <a:r>
                        <a:rPr lang="en-US" sz="1400" b="1" spc="20" dirty="0">
                          <a:solidFill>
                            <a:srgbClr val="231F20"/>
                          </a:solidFill>
                          <a:latin typeface="Franklin Gothic Book" panose="020B0503020102020204" pitchFamily="34" charset="0"/>
                          <a:cs typeface="Calibri"/>
                        </a:rPr>
                        <a:t>Methodology</a:t>
                      </a:r>
                      <a:endParaRPr sz="1400" dirty="0">
                        <a:latin typeface="Franklin Gothic Book" panose="020B0503020102020204" pitchFamily="34" charset="0"/>
                        <a:cs typeface="Calibri"/>
                      </a:endParaRPr>
                    </a:p>
                    <a:p>
                      <a:pPr marL="45720" marR="5715" indent="0" algn="l">
                        <a:lnSpc>
                          <a:spcPct val="100000"/>
                        </a:lnSpc>
                        <a:spcBef>
                          <a:spcPts val="300"/>
                        </a:spcBef>
                        <a:spcAft>
                          <a:spcPts val="0"/>
                        </a:spcAft>
                        <a:buFont typeface="Arial" panose="020B0604020202020204" pitchFamily="34" charset="0"/>
                        <a:buChar char="•"/>
                      </a:pPr>
                      <a:endParaRPr lang="en-US" sz="8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l">
                        <a:lnSpc>
                          <a:spcPct val="100000"/>
                        </a:lnSpc>
                        <a:spcBef>
                          <a:spcPts val="300"/>
                        </a:spcBef>
                        <a:spcAft>
                          <a:spcPts val="0"/>
                        </a:spcAft>
                        <a:buFont typeface="Arial" panose="020B0604020202020204" pitchFamily="34" charset="0"/>
                        <a:buNone/>
                      </a:pPr>
                      <a:endParaRPr lang="en-US" sz="900" spc="-35" baseline="0" dirty="0">
                        <a:solidFill>
                          <a:srgbClr val="231F20"/>
                        </a:solidFill>
                        <a:latin typeface="Palatino Linotype" panose="02040502050505030304" pitchFamily="18" charset="0"/>
                        <a:cs typeface="Garamond"/>
                      </a:endParaRPr>
                    </a:p>
                    <a:p>
                      <a:pPr marL="45720" marR="5715" indent="0" algn="just">
                        <a:lnSpc>
                          <a:spcPct val="100000"/>
                        </a:lnSpc>
                        <a:spcBef>
                          <a:spcPts val="300"/>
                        </a:spcBef>
                        <a:spcAft>
                          <a:spcPts val="0"/>
                        </a:spcAft>
                        <a:buFont typeface="Arial" panose="020B0604020202020204" pitchFamily="34" charset="0"/>
                        <a:buNone/>
                      </a:pPr>
                      <a:endParaRPr lang="en-US" sz="1400" b="1" spc="20" dirty="0">
                        <a:solidFill>
                          <a:srgbClr val="231F20"/>
                        </a:solidFill>
                        <a:latin typeface="Franklin Gothic Book" panose="020B0503020102020204" pitchFamily="34" charset="0"/>
                        <a:ea typeface="+mn-ea"/>
                        <a:cs typeface="Calibri"/>
                      </a:endParaRPr>
                    </a:p>
                    <a:p>
                      <a:pPr marL="45720" marR="5715" indent="0" algn="just">
                        <a:lnSpc>
                          <a:spcPct val="100000"/>
                        </a:lnSpc>
                        <a:spcBef>
                          <a:spcPts val="300"/>
                        </a:spcBef>
                        <a:spcAft>
                          <a:spcPts val="0"/>
                        </a:spcAft>
                        <a:buFont typeface="Arial" panose="020B0604020202020204" pitchFamily="34" charset="0"/>
                        <a:buNone/>
                      </a:pPr>
                      <a:endParaRPr lang="en-US" sz="1400" b="1" spc="20" dirty="0">
                        <a:solidFill>
                          <a:srgbClr val="231F20"/>
                        </a:solidFill>
                        <a:latin typeface="Franklin Gothic Book" panose="020B0503020102020204" pitchFamily="34" charset="0"/>
                        <a:ea typeface="+mn-ea"/>
                        <a:cs typeface="Calibri"/>
                      </a:endParaRPr>
                    </a:p>
                    <a:p>
                      <a:pPr marL="45720" marR="5715" indent="0" algn="just">
                        <a:lnSpc>
                          <a:spcPct val="100000"/>
                        </a:lnSpc>
                        <a:spcBef>
                          <a:spcPts val="300"/>
                        </a:spcBef>
                        <a:spcAft>
                          <a:spcPts val="0"/>
                        </a:spcAft>
                        <a:buFont typeface="Arial" panose="020B0604020202020204" pitchFamily="34" charset="0"/>
                        <a:buNone/>
                      </a:pPr>
                      <a:endParaRPr lang="en-US" sz="1400" b="1" spc="20" dirty="0">
                        <a:solidFill>
                          <a:srgbClr val="231F20"/>
                        </a:solidFill>
                        <a:latin typeface="Franklin Gothic Book" panose="020B0503020102020204" pitchFamily="34" charset="0"/>
                        <a:ea typeface="+mn-ea"/>
                        <a:cs typeface="Calibri"/>
                      </a:endParaRPr>
                    </a:p>
                    <a:p>
                      <a:pPr marL="45720" marR="5715" indent="0" algn="just">
                        <a:lnSpc>
                          <a:spcPct val="100000"/>
                        </a:lnSpc>
                        <a:spcBef>
                          <a:spcPts val="300"/>
                        </a:spcBef>
                        <a:spcAft>
                          <a:spcPts val="0"/>
                        </a:spcAft>
                        <a:buFont typeface="Arial" panose="020B0604020202020204" pitchFamily="34" charset="0"/>
                        <a:buNone/>
                      </a:pPr>
                      <a:r>
                        <a:rPr lang="en-US" sz="1400" b="1" spc="20" dirty="0">
                          <a:solidFill>
                            <a:srgbClr val="231F20"/>
                          </a:solidFill>
                          <a:latin typeface="Franklin Gothic Book" panose="020B0503020102020204" pitchFamily="34" charset="0"/>
                          <a:ea typeface="+mn-ea"/>
                          <a:cs typeface="Calibri"/>
                        </a:rPr>
                        <a:t>Conclusions</a:t>
                      </a:r>
                    </a:p>
                    <a:p>
                      <a:pPr marL="45720" marR="5715" lvl="0" indent="0" algn="just" defTabSz="91440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dirty="0">
                          <a:latin typeface="Palatino Linotype" panose="02040502050505030304" pitchFamily="18" charset="0"/>
                        </a:rPr>
                        <a:t>Based on the metrics of criticality (NRI) and accessibility (CCA), 35 miles of state, US, or interstate highway and 180 miles of town highway were identified as candidates for four different disinvestment scenarios.  By evaluating the most common originating and terminating locations for trips that utilize the candidate disinvestment corridors, populations were identified that would be most affected by the disinvestment.  Of the candidate corridors, disinvestments would disproportionately impact vulnerable populations for 40% of the state-owned asset disinvestments and 60% of the town-owned asset disinvestments according to the new VVI.  </a:t>
                      </a:r>
                      <a:endParaRPr lang="en-US" sz="850" dirty="0">
                        <a:solidFill>
                          <a:schemeClr val="tx1"/>
                        </a:solidFill>
                        <a:effectLst/>
                        <a:latin typeface="Palatino Linotype" panose="02040502050505030304" pitchFamily="18" charset="0"/>
                        <a:ea typeface="+mn-ea"/>
                        <a:cs typeface="+mn-cs"/>
                      </a:endParaRPr>
                    </a:p>
                    <a:p>
                      <a:pPr marL="45720" marR="5715" indent="0" algn="just">
                        <a:lnSpc>
                          <a:spcPct val="100000"/>
                        </a:lnSpc>
                        <a:spcBef>
                          <a:spcPts val="300"/>
                        </a:spcBef>
                        <a:spcAft>
                          <a:spcPts val="0"/>
                        </a:spcAft>
                      </a:pPr>
                      <a:r>
                        <a:rPr lang="en-US" sz="1400" b="1" spc="20" dirty="0">
                          <a:solidFill>
                            <a:srgbClr val="231F20"/>
                          </a:solidFill>
                          <a:latin typeface="Franklin Gothic Book" panose="020B0503020102020204" pitchFamily="34" charset="0"/>
                          <a:cs typeface="Calibri"/>
                        </a:rPr>
                        <a:t>Impacts &amp;</a:t>
                      </a:r>
                      <a:r>
                        <a:rPr lang="en-US" sz="1400" b="1" spc="20" baseline="0" dirty="0">
                          <a:solidFill>
                            <a:srgbClr val="231F20"/>
                          </a:solidFill>
                          <a:latin typeface="Franklin Gothic Book" panose="020B0503020102020204" pitchFamily="34" charset="0"/>
                          <a:cs typeface="Calibri"/>
                        </a:rPr>
                        <a:t> Benefits</a:t>
                      </a:r>
                    </a:p>
                    <a:p>
                      <a:pPr marL="45720" marR="5715" lvl="0" indent="0" algn="just" defTabSz="914400" eaLnBrk="1" fontAlgn="auto" latinLnBrk="0" hangingPunct="1">
                        <a:lnSpc>
                          <a:spcPct val="100000"/>
                        </a:lnSpc>
                        <a:spcBef>
                          <a:spcPts val="300"/>
                        </a:spcBef>
                        <a:spcAft>
                          <a:spcPts val="0"/>
                        </a:spcAft>
                        <a:buClrTx/>
                        <a:buSzTx/>
                        <a:buFontTx/>
                        <a:buNone/>
                        <a:tabLst/>
                        <a:defRPr/>
                      </a:pPr>
                      <a:r>
                        <a:rPr lang="en-US" sz="900" dirty="0">
                          <a:latin typeface="Palatino Linotype" panose="02040502050505030304" pitchFamily="18" charset="0"/>
                        </a:rPr>
                        <a:t>The tools (NRI, CCA, and VVI) presented here are designed to assist the VAOT in making the most effective disinvestment and reinvestment</a:t>
                      </a:r>
                      <a:r>
                        <a:rPr lang="en-US" sz="900" baseline="0" dirty="0">
                          <a:latin typeface="Palatino Linotype" panose="02040502050505030304" pitchFamily="18" charset="0"/>
                        </a:rPr>
                        <a:t> decisions</a:t>
                      </a:r>
                      <a:r>
                        <a:rPr lang="en-US" sz="900" dirty="0">
                          <a:latin typeface="Palatino Linotype" panose="02040502050505030304" pitchFamily="18" charset="0"/>
                        </a:rPr>
                        <a:t> in line with overarching Agency goals and within a network-based, strategic decision-making framework. The thresholds of network criticality and service accessibility used in the disinvestment scenarios can be adjusted to represent a particular strategy, providing a set of tools for the Agency to use alongside its project prioritization and budget allocation processes.  Furthermore, the vulnerability metrics developed at the town level could be used to assess the social impacts of transportation funding decisions, among other potential applications.  The tools may also aid the VAOT beyond this application, where consideration of transportation network criticality, emergency service accessibility, and/or population vulnerability may be crucial to decision-making.</a:t>
                      </a:r>
                      <a:endParaRPr lang="en-US" sz="900" dirty="0">
                        <a:latin typeface="Palatino Linotype" panose="02040502050505030304" pitchFamily="18" charset="0"/>
                        <a:cs typeface="Garamond"/>
                      </a:endParaRPr>
                    </a:p>
                    <a:p>
                      <a:pPr marL="45720" marR="5715" indent="0" algn="just">
                        <a:lnSpc>
                          <a:spcPct val="100000"/>
                        </a:lnSpc>
                        <a:spcBef>
                          <a:spcPts val="0"/>
                        </a:spcBef>
                        <a:spcAft>
                          <a:spcPts val="0"/>
                        </a:spcAft>
                      </a:pPr>
                      <a:endParaRPr lang="en-US" sz="1400" b="1" spc="20" baseline="0" dirty="0">
                        <a:solidFill>
                          <a:srgbClr val="231F20"/>
                        </a:solidFill>
                        <a:latin typeface="Franklin Gothic Book" panose="020B05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7"/>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a:latin typeface="Franklin Gothic Medium" panose="020B0603020102020204" pitchFamily="34" charset="0"/>
              </a:rPr>
              <a:t>2017 Research</a:t>
            </a:r>
          </a:p>
          <a:p>
            <a:pPr algn="ctr"/>
            <a:r>
              <a:rPr lang="en-US" b="1" dirty="0">
                <a:latin typeface="Franklin Gothic Medium" panose="020B0603020102020204" pitchFamily="34" charset="0"/>
              </a:rPr>
              <a:t>Symposium</a:t>
            </a:r>
          </a:p>
        </p:txBody>
      </p:sp>
      <p:sp>
        <p:nvSpPr>
          <p:cNvPr id="2" name="TextBox 1"/>
          <p:cNvSpPr txBox="1"/>
          <p:nvPr/>
        </p:nvSpPr>
        <p:spPr>
          <a:xfrm>
            <a:off x="2179454" y="4383526"/>
            <a:ext cx="1744845" cy="2585323"/>
          </a:xfrm>
          <a:prstGeom prst="rect">
            <a:avLst/>
          </a:prstGeom>
          <a:noFill/>
        </p:spPr>
        <p:txBody>
          <a:bodyPr wrap="square" rtlCol="0">
            <a:spAutoFit/>
          </a:bodyPr>
          <a:lstStyle/>
          <a:p>
            <a:pPr marL="45720" marR="5715" indent="0" algn="just">
              <a:lnSpc>
                <a:spcPct val="100000"/>
              </a:lnSpc>
              <a:spcBef>
                <a:spcPts val="0"/>
              </a:spcBef>
              <a:spcAft>
                <a:spcPts val="0"/>
              </a:spcAft>
              <a:buFont typeface="Arial" panose="020B0604020202020204" pitchFamily="34" charset="0"/>
              <a:buChar char="•"/>
            </a:pPr>
            <a:r>
              <a:rPr lang="en-US" sz="900" spc="-35" dirty="0">
                <a:solidFill>
                  <a:srgbClr val="231F20"/>
                </a:solidFill>
                <a:latin typeface="Palatino Linotype" panose="02040502050505030304" pitchFamily="18" charset="0"/>
                <a:cs typeface="Garamond"/>
              </a:rPr>
              <a:t> Reviewed the current state of practice in disinvestment </a:t>
            </a:r>
          </a:p>
          <a:p>
            <a:pPr marL="45720" marR="5715" indent="0" algn="just">
              <a:lnSpc>
                <a:spcPct val="100000"/>
              </a:lnSpc>
              <a:spcBef>
                <a:spcPts val="0"/>
              </a:spcBef>
              <a:spcAft>
                <a:spcPts val="0"/>
              </a:spcAft>
              <a:buFont typeface="Arial" panose="020B0604020202020204" pitchFamily="34" charset="0"/>
              <a:buChar char="•"/>
            </a:pPr>
            <a:r>
              <a:rPr lang="en-US" sz="900" spc="-35" dirty="0">
                <a:solidFill>
                  <a:srgbClr val="231F20"/>
                </a:solidFill>
                <a:latin typeface="Palatino Linotype" panose="02040502050505030304" pitchFamily="18" charset="0"/>
                <a:cs typeface="Garamond"/>
              </a:rPr>
              <a:t> Developed a framework to help guide strategic disinvestment for VAOT </a:t>
            </a:r>
          </a:p>
          <a:p>
            <a:pPr marL="45720" marR="5715" indent="0" algn="just">
              <a:lnSpc>
                <a:spcPct val="100000"/>
              </a:lnSpc>
              <a:spcBef>
                <a:spcPts val="0"/>
              </a:spcBef>
              <a:spcAft>
                <a:spcPts val="0"/>
              </a:spcAft>
              <a:buFont typeface="Arial" panose="020B0604020202020204" pitchFamily="34" charset="0"/>
              <a:buChar char="•"/>
            </a:pPr>
            <a:r>
              <a:rPr lang="en-US" sz="900" spc="-35" dirty="0">
                <a:solidFill>
                  <a:srgbClr val="231F20"/>
                </a:solidFill>
                <a:latin typeface="Palatino Linotype" panose="02040502050505030304" pitchFamily="18" charset="0"/>
                <a:cs typeface="Garamond"/>
              </a:rPr>
              <a:t> Identified candidate corridors for disinvestment based on network performance metrics  for criticality (Network Robustness Index, NRI) and access to emergency services (Critical Closeness Accessibility, CCA)</a:t>
            </a:r>
          </a:p>
          <a:p>
            <a:pPr marL="45720" marR="5715" indent="0" algn="just">
              <a:lnSpc>
                <a:spcPct val="100000"/>
              </a:lnSpc>
              <a:spcBef>
                <a:spcPts val="0"/>
              </a:spcBef>
              <a:spcAft>
                <a:spcPts val="0"/>
              </a:spcAft>
              <a:buFont typeface="Arial" panose="020B0604020202020204" pitchFamily="34" charset="0"/>
              <a:buChar char="•"/>
            </a:pPr>
            <a:r>
              <a:rPr lang="en-US" sz="900" spc="-35" dirty="0">
                <a:solidFill>
                  <a:srgbClr val="231F20"/>
                </a:solidFill>
                <a:latin typeface="Palatino Linotype" panose="02040502050505030304" pitchFamily="18" charset="0"/>
                <a:cs typeface="Garamond"/>
              </a:rPr>
              <a:t>Assessed the impact of potential disinvestment on vulnerable populations with a new metric, the Vermont Vulnerability Index (VVI)</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E23TXWV46JPD-235135430-35</_dlc_DocId>
    <_dlc_DocIdUrl xmlns="22ec0dd7-095b-41f2-b8b8-a624496b8c6b">
      <Url>https://outside.vermont.gov/agency/VTRANS/external/docs/_layouts/15/DocIdRedir.aspx?ID=E23TXWV46JPD-235135430-35</Url>
      <Description>E23TXWV46JPD-235135430-35</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D727F6-AD23-49DD-A405-C49108B80CBE}"/>
</file>

<file path=customXml/itemProps2.xml><?xml version="1.0" encoding="utf-8"?>
<ds:datastoreItem xmlns:ds="http://schemas.openxmlformats.org/officeDocument/2006/customXml" ds:itemID="{2D848A56-0576-46DE-A34C-89F513872AF6}"/>
</file>

<file path=customXml/itemProps3.xml><?xml version="1.0" encoding="utf-8"?>
<ds:datastoreItem xmlns:ds="http://schemas.openxmlformats.org/officeDocument/2006/customXml" ds:itemID="{D3F97B36-F480-4076-B14B-5E0251CAFF81}"/>
</file>

<file path=customXml/itemProps4.xml><?xml version="1.0" encoding="utf-8"?>
<ds:datastoreItem xmlns:ds="http://schemas.openxmlformats.org/officeDocument/2006/customXml" ds:itemID="{61CAA8C1-E7AC-40A8-B8F2-92A1DC0F678B}"/>
</file>

<file path=docProps/app.xml><?xml version="1.0" encoding="utf-8"?>
<Properties xmlns="http://schemas.openxmlformats.org/officeDocument/2006/extended-properties" xmlns:vt="http://schemas.openxmlformats.org/officeDocument/2006/docPropsVTypes">
  <Template/>
  <TotalTime>6809</TotalTime>
  <Words>661</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Glenn McRae</cp:lastModifiedBy>
  <cp:revision>55</cp:revision>
  <cp:lastPrinted>2017-07-31T17:57:21Z</cp:lastPrinted>
  <dcterms:created xsi:type="dcterms:W3CDTF">2016-10-05T18:36:23Z</dcterms:created>
  <dcterms:modified xsi:type="dcterms:W3CDTF">2017-09-22T16:37:52Z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9656a996-dc7d-4cfb-917e-1b3aacbb38a4</vt:lpwstr>
  </property>
</Properties>
</file>